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23"/>
  </p:notesMasterIdLst>
  <p:sldIdLst>
    <p:sldId id="258" r:id="rId2"/>
    <p:sldId id="259" r:id="rId3"/>
    <p:sldId id="274" r:id="rId4"/>
    <p:sldId id="260" r:id="rId5"/>
    <p:sldId id="273" r:id="rId6"/>
    <p:sldId id="272" r:id="rId7"/>
    <p:sldId id="276" r:id="rId8"/>
    <p:sldId id="261" r:id="rId9"/>
    <p:sldId id="267" r:id="rId10"/>
    <p:sldId id="277" r:id="rId11"/>
    <p:sldId id="262" r:id="rId12"/>
    <p:sldId id="263" r:id="rId13"/>
    <p:sldId id="265" r:id="rId14"/>
    <p:sldId id="269" r:id="rId15"/>
    <p:sldId id="278" r:id="rId16"/>
    <p:sldId id="279" r:id="rId17"/>
    <p:sldId id="270" r:id="rId18"/>
    <p:sldId id="280" r:id="rId19"/>
    <p:sldId id="282" r:id="rId20"/>
    <p:sldId id="281" r:id="rId21"/>
    <p:sldId id="27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-110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64EF8"/>
    <a:srgbClr val="251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2" autoAdjust="0"/>
    <p:restoredTop sz="88906" autoAdjust="0"/>
  </p:normalViewPr>
  <p:slideViewPr>
    <p:cSldViewPr snapToGrid="0" snapToObjects="1">
      <p:cViewPr varScale="1">
        <p:scale>
          <a:sx n="103" d="100"/>
          <a:sy n="103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35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4498-F057-A941-8320-959D6620D22B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EF71F-6E71-4847-A13F-C36EF305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set of 2 N −N −1 equations involving 2 N −1 unknown variables yields an underdetermined system of equations with an infinite number of possible solutions. We therefore cast this problem as a constrained optimization problem where the agreement equations form constraints that must be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EF71F-6E71-4847-A13F-C36EF305B0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3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ensembles reduce variance </a:t>
            </a:r>
          </a:p>
          <a:p>
            <a:r>
              <a:rPr lang="en-US" dirty="0" smtClean="0"/>
              <a:t>Random forest: </a:t>
            </a:r>
          </a:p>
          <a:p>
            <a:pPr marL="985837" lvl="1" indent="-514350">
              <a:buSzPct val="90000"/>
              <a:buFont typeface="+mj-lt"/>
              <a:buAutoNum type="arabicPeriod"/>
            </a:pPr>
            <a:r>
              <a:rPr lang="en-US" dirty="0" smtClean="0"/>
              <a:t>learn low-bias/high-variance individual trees</a:t>
            </a:r>
          </a:p>
          <a:p>
            <a:pPr marL="985837" lvl="1" indent="-514350">
              <a:buSzPct val="90000"/>
              <a:buFont typeface="+mj-lt"/>
              <a:buAutoNum type="arabicPeriod"/>
            </a:pPr>
            <a:r>
              <a:rPr lang="en-US" dirty="0" smtClean="0"/>
              <a:t>average across trees to reduce variance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EF71F-6E71-4847-A13F-C36EF305B0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Bias is low when the estimated</a:t>
            </a:r>
            <a:r>
              <a:rPr lang="en-US" baseline="0" dirty="0" smtClean="0"/>
              <a:t> model is close to the true model</a:t>
            </a:r>
          </a:p>
          <a:p>
            <a:r>
              <a:rPr lang="en-US" baseline="0" dirty="0" smtClean="0"/>
              <a:t>Most outlier detectors are instance-based</a:t>
            </a:r>
          </a:p>
          <a:p>
            <a:r>
              <a:rPr lang="en-US" baseline="0" dirty="0" smtClean="0"/>
              <a:t>If we can identify the “true dataset” on which to compute nearest neighbors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EF71F-6E71-4847-A13F-C36EF305B0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inz ppt background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799" y="1752600"/>
            <a:ext cx="7867906" cy="1066800"/>
          </a:xfr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4876800" cy="1295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-110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470053"/>
            <a:ext cx="9144000" cy="138794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345" y="5628010"/>
            <a:ext cx="3115164" cy="1242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3671" y="5470053"/>
            <a:ext cx="1897142" cy="18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118475" cy="530664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251992"/>
              </a:buClr>
              <a:buSzPct val="100000"/>
              <a:defRPr/>
            </a:lvl1pPr>
            <a:lvl2pPr marL="908050" indent="-436563">
              <a:buSzPct val="50000"/>
              <a:buFont typeface="Wingdings" charset="2"/>
              <a:buChar char="q"/>
              <a:defRPr sz="2800"/>
            </a:lvl2pPr>
            <a:lvl3pPr>
              <a:buSzPct val="120000"/>
              <a:defRPr sz="2400"/>
            </a:lvl3pPr>
            <a:lvl4pPr>
              <a:defRPr sz="20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9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8650" y="1280161"/>
            <a:ext cx="7886700" cy="507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C019A5A-D1EB-BF47-98C7-0D8195F7FDFF}" type="datetime1">
              <a:rPr lang="en-US" smtClean="0"/>
              <a:t>12/4/16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20403" y="64165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DDBE0-3FBE-8B4C-B526-022A4D1F58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5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5715"/>
            <a:ext cx="8118475" cy="72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Freeform 7"/>
          <p:cNvSpPr>
            <a:spLocks noChangeArrowheads="1"/>
          </p:cNvSpPr>
          <p:nvPr userDrawn="1"/>
        </p:nvSpPr>
        <p:spPr bwMode="auto">
          <a:xfrm>
            <a:off x="440068" y="296093"/>
            <a:ext cx="8135608" cy="734979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440067" y="6531755"/>
            <a:ext cx="8135609" cy="0"/>
          </a:xfrm>
          <a:prstGeom prst="line">
            <a:avLst/>
          </a:prstGeom>
          <a:noFill/>
          <a:ln w="19050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 descr="newww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9" y="6545365"/>
            <a:ext cx="1762173" cy="264609"/>
          </a:xfrm>
          <a:prstGeom prst="rect">
            <a:avLst/>
          </a:prstGeom>
        </p:spPr>
      </p:pic>
      <p:sp>
        <p:nvSpPr>
          <p:cNvPr id="23" name="Rectangle 6"/>
          <p:cNvSpPr txBox="1">
            <a:spLocks noChangeArrowheads="1"/>
          </p:cNvSpPr>
          <p:nvPr userDrawn="1"/>
        </p:nvSpPr>
        <p:spPr bwMode="auto">
          <a:xfrm>
            <a:off x="7010400" y="6320763"/>
            <a:ext cx="168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-110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8ADC35E-7892-514A-A224-AA1FE4832972}" type="slidenum">
              <a:rPr lang="en-US" sz="1200"/>
              <a:pPr>
                <a:defRPr/>
              </a:pPr>
              <a:t>‹#›</a:t>
            </a:fld>
            <a:endParaRPr lang="en-US" sz="12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67" y="1136374"/>
            <a:ext cx="8135609" cy="530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accent6"/>
          </a:solidFill>
          <a:latin typeface="Helvetica Neue"/>
          <a:ea typeface="+mj-ea"/>
          <a:cs typeface="Helvetica Neue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FF5050"/>
          </a:solidFill>
          <a:latin typeface="Verdana" pitchFamily="-110" charset="0"/>
          <a:ea typeface="Arial" pitchFamily="-110" charset="0"/>
          <a:cs typeface="Arial" pitchFamily="-110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Wingdings" charset="2"/>
        <a:buChar char="§"/>
        <a:defRPr sz="3200">
          <a:solidFill>
            <a:schemeClr val="tx1"/>
          </a:solidFill>
          <a:latin typeface="Helvetica"/>
          <a:ea typeface="+mn-ea"/>
          <a:cs typeface="Helvetica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400">
          <a:solidFill>
            <a:schemeClr val="tx1"/>
          </a:solidFill>
          <a:latin typeface="Helvetica"/>
          <a:ea typeface="+mn-ea"/>
          <a:cs typeface="Helvetica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Helvetica"/>
          <a:ea typeface="+mn-ea"/>
          <a:cs typeface="Helvetica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1800">
          <a:solidFill>
            <a:schemeClr val="tx1"/>
          </a:solidFill>
          <a:latin typeface="Helvetica"/>
          <a:ea typeface="+mn-ea"/>
          <a:cs typeface="Helvetica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1200">
          <a:solidFill>
            <a:schemeClr val="tx1"/>
          </a:solidFill>
          <a:latin typeface="Helvetica"/>
          <a:ea typeface="+mn-ea"/>
          <a:cs typeface="Helvetica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24" y="1752600"/>
            <a:ext cx="8412701" cy="1066800"/>
          </a:xfrm>
        </p:spPr>
        <p:txBody>
          <a:bodyPr/>
          <a:lstStyle/>
          <a:p>
            <a:r>
              <a:rPr lang="en-US" sz="4600" b="0"/>
              <a:t>Sequential Ensemble Learning for Outlier Detection: </a:t>
            </a:r>
            <a:br>
              <a:rPr lang="en-US" sz="4600" b="0"/>
            </a:br>
            <a:r>
              <a:rPr lang="en-US" b="0"/>
              <a:t>A Bias-Variance Perspective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147709"/>
            <a:ext cx="4876800" cy="150652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Shebuti</a:t>
            </a:r>
            <a:r>
              <a:rPr lang="en-US" dirty="0"/>
              <a:t> </a:t>
            </a:r>
            <a:r>
              <a:rPr lang="en-US" dirty="0" err="1"/>
              <a:t>Rayana</a:t>
            </a:r>
            <a:endParaRPr lang="en-US" dirty="0"/>
          </a:p>
          <a:p>
            <a:r>
              <a:rPr lang="en-US" dirty="0"/>
              <a:t>Wen </a:t>
            </a:r>
            <a:r>
              <a:rPr lang="en-US" dirty="0" err="1"/>
              <a:t>Zhong</a:t>
            </a:r>
            <a:endParaRPr lang="en-US" dirty="0"/>
          </a:p>
          <a:p>
            <a:r>
              <a:rPr lang="en-US" dirty="0"/>
              <a:t>Leman Akoglu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88" y="3147709"/>
            <a:ext cx="1506526" cy="150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558" y="3147709"/>
            <a:ext cx="1459969" cy="1535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966" y="3147709"/>
            <a:ext cx="1472527" cy="153581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467158" y="5663716"/>
            <a:ext cx="4876800" cy="150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Pct val="110000"/>
              <a:buFont typeface="Wingdings" pitchFamily="-110" charset="2"/>
              <a:buNone/>
              <a:defRPr sz="28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ICDM 2016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Barcelona, Spain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Outlier Ensembles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270000"/>
            <a:ext cx="8118475" cy="5155740"/>
          </a:xfrm>
        </p:spPr>
        <p:txBody>
          <a:bodyPr/>
          <a:lstStyle/>
          <a:p>
            <a:pPr marL="547687" indent="-514350">
              <a:buFont typeface="+mj-lt"/>
              <a:buAutoNum type="arabicParenR"/>
            </a:pPr>
            <a:r>
              <a:rPr lang="en-US" dirty="0" smtClean="0"/>
              <a:t>What detectors? How to assemble?</a:t>
            </a:r>
            <a:endParaRPr lang="en-US" dirty="0"/>
          </a:p>
          <a:p>
            <a:pPr marL="471487" lvl="1" indent="0">
              <a:buNone/>
            </a:pPr>
            <a:endParaRPr lang="en-US" sz="2400" dirty="0"/>
          </a:p>
          <a:p>
            <a:pPr marL="514350" indent="-514350">
              <a:spcBef>
                <a:spcPts val="2568"/>
              </a:spcBef>
              <a:buFont typeface="+mj-lt"/>
              <a:buAutoNum type="arabicParenR"/>
            </a:pPr>
            <a:r>
              <a:rPr lang="en-US" dirty="0" smtClean="0"/>
              <a:t>    Parallel? Sequential?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 flipH="1">
            <a:off x="331306" y="2506869"/>
            <a:ext cx="629478" cy="690287"/>
          </a:xfrm>
          <a:prstGeom prst="leftArrow">
            <a:avLst/>
          </a:prstGeom>
          <a:noFill/>
          <a:ln w="28575" cmpd="sng"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34574" y="2419683"/>
            <a:ext cx="4640584" cy="804209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49219" y="2596991"/>
            <a:ext cx="127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BOTH!</a:t>
            </a:r>
            <a:endParaRPr lang="en-US" sz="2400" dirty="0">
              <a:solidFill>
                <a:schemeClr val="accent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80797" y="2820737"/>
            <a:ext cx="668422" cy="0"/>
          </a:xfrm>
          <a:prstGeom prst="straightConnector1">
            <a:avLst/>
          </a:prstGeom>
          <a:ln w="38100" cmpd="sng">
            <a:solidFill>
              <a:srgbClr val="B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2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715"/>
            <a:ext cx="8686800" cy="725357"/>
          </a:xfrm>
        </p:spPr>
        <p:txBody>
          <a:bodyPr/>
          <a:lstStyle/>
          <a:p>
            <a:r>
              <a:rPr lang="en-US" sz="3600"/>
              <a:t>Bias-Variance decomposition of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36410" y="1015161"/>
            <a:ext cx="8391899" cy="530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	</a:t>
            </a:r>
            <a:r>
              <a:rPr lang="en-US" dirty="0" smtClean="0"/>
              <a:t>		</a:t>
            </a:r>
            <a:r>
              <a:rPr lang="en-US" sz="2400" dirty="0" smtClean="0">
                <a:solidFill>
                  <a:srgbClr val="0070C0"/>
                </a:solidFill>
              </a:rPr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Aggarwal</a:t>
            </a:r>
            <a:r>
              <a:rPr lang="en-US" sz="2400" dirty="0" smtClean="0">
                <a:solidFill>
                  <a:srgbClr val="0070C0"/>
                </a:solidFill>
              </a:rPr>
              <a:t> &amp; </a:t>
            </a:r>
            <a:r>
              <a:rPr lang="en-US" sz="2400" dirty="0" err="1" smtClean="0">
                <a:solidFill>
                  <a:srgbClr val="0070C0"/>
                </a:solidFill>
              </a:rPr>
              <a:t>Sathe</a:t>
            </a:r>
            <a:r>
              <a:rPr lang="en-US" sz="2400" dirty="0" smtClean="0">
                <a:solidFill>
                  <a:srgbClr val="0070C0"/>
                </a:solidFill>
              </a:rPr>
              <a:t>, 2015]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54" y="2405492"/>
            <a:ext cx="1781621" cy="668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396" y="1312841"/>
            <a:ext cx="1814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/>
                </a:solidFill>
              </a:rPr>
              <a:t>e</a:t>
            </a:r>
            <a:r>
              <a:rPr lang="en-US" sz="2800" dirty="0" smtClean="0">
                <a:solidFill>
                  <a:schemeClr val="accent6"/>
                </a:solidFill>
              </a:rPr>
              <a:t>xpected </a:t>
            </a:r>
          </a:p>
          <a:p>
            <a:pPr algn="ctr"/>
            <a:r>
              <a:rPr lang="en-US" sz="2800" dirty="0" smtClean="0">
                <a:solidFill>
                  <a:schemeClr val="accent6"/>
                </a:solidFill>
              </a:rPr>
              <a:t>error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16200000">
            <a:off x="1160523" y="1597975"/>
            <a:ext cx="195391" cy="1419641"/>
          </a:xfrm>
          <a:prstGeom prst="rightBrac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16200000">
            <a:off x="4798783" y="-114405"/>
            <a:ext cx="390781" cy="4662078"/>
          </a:xfrm>
          <a:prstGeom prst="rightBrac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60948" y="1512059"/>
            <a:ext cx="1084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/>
                </a:solidFill>
              </a:rPr>
              <a:t>Bias</a:t>
            </a:r>
            <a:r>
              <a:rPr lang="en-US" sz="2800" baseline="30000" dirty="0" smtClean="0">
                <a:solidFill>
                  <a:schemeClr val="accent6"/>
                </a:solidFill>
              </a:rPr>
              <a:t>2</a:t>
            </a:r>
            <a:endParaRPr lang="en-US" sz="2800" baseline="30000" dirty="0">
              <a:solidFill>
                <a:schemeClr val="accent6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5117132" y="1853120"/>
            <a:ext cx="390783" cy="5298785"/>
          </a:xfrm>
          <a:prstGeom prst="rightBrace">
            <a:avLst>
              <a:gd name="adj1" fmla="val 8333"/>
              <a:gd name="adj2" fmla="val 49463"/>
            </a:avLst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96574" y="4586941"/>
            <a:ext cx="172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/>
                </a:solidFill>
              </a:rPr>
              <a:t>Variance</a:t>
            </a:r>
            <a:endParaRPr lang="en-US" sz="2800" baseline="30000" dirty="0">
              <a:solidFill>
                <a:schemeClr val="accent6"/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75" y="5545503"/>
            <a:ext cx="5191538" cy="808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265" y="2266948"/>
            <a:ext cx="4961947" cy="1054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003" y="3422649"/>
            <a:ext cx="5542914" cy="9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Reduce Bias?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2568"/>
              </a:spcBef>
            </a:pPr>
            <a:r>
              <a:rPr lang="en-US" dirty="0" smtClean="0"/>
              <a:t>Most </a:t>
            </a:r>
            <a:r>
              <a:rPr lang="en-US" dirty="0"/>
              <a:t>outlier detectors are instance-based </a:t>
            </a:r>
            <a:r>
              <a:rPr lang="en-US" dirty="0" smtClean="0"/>
              <a:t>(i.e., use nearest neighbors): </a:t>
            </a:r>
          </a:p>
          <a:p>
            <a:pPr lvl="1"/>
            <a:r>
              <a:rPr lang="en-US" dirty="0" smtClean="0"/>
              <a:t>distance</a:t>
            </a:r>
            <a:r>
              <a:rPr lang="en-US" dirty="0"/>
              <a:t>, </a:t>
            </a:r>
            <a:r>
              <a:rPr lang="en-US" dirty="0" smtClean="0"/>
              <a:t>density, isolation trees</a:t>
            </a:r>
          </a:p>
          <a:p>
            <a:pPr>
              <a:spcBef>
                <a:spcPts val="3168"/>
              </a:spcBef>
            </a:pPr>
            <a:r>
              <a:rPr lang="en-US" dirty="0" smtClean="0"/>
              <a:t>Main </a:t>
            </a:r>
            <a:r>
              <a:rPr lang="en-US" dirty="0"/>
              <a:t>idea: </a:t>
            </a:r>
            <a:r>
              <a:rPr lang="en-US" dirty="0">
                <a:solidFill>
                  <a:schemeClr val="accent6"/>
                </a:solidFill>
              </a:rPr>
              <a:t>filter outliers </a:t>
            </a:r>
            <a:r>
              <a:rPr lang="en-US" dirty="0"/>
              <a:t>to obtain </a:t>
            </a:r>
            <a:r>
              <a:rPr lang="en-US" dirty="0" smtClean="0"/>
              <a:t>         			</a:t>
            </a:r>
            <a:r>
              <a:rPr lang="en-US" dirty="0" smtClean="0">
                <a:solidFill>
                  <a:srgbClr val="B90000"/>
                </a:solidFill>
              </a:rPr>
              <a:t>true</a:t>
            </a:r>
            <a:r>
              <a:rPr lang="en-US" dirty="0" smtClean="0"/>
              <a:t> </a:t>
            </a:r>
            <a:r>
              <a:rPr lang="en-US" dirty="0"/>
              <a:t>nearest neighbors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12" y="1273058"/>
            <a:ext cx="4958952" cy="1144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81" y="1482135"/>
            <a:ext cx="1156155" cy="529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460" y="1602241"/>
            <a:ext cx="396965" cy="3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Reduce Bias?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699373" cy="5306643"/>
          </a:xfrm>
        </p:spPr>
        <p:txBody>
          <a:bodyPr/>
          <a:lstStyle/>
          <a:p>
            <a:r>
              <a:rPr lang="en-US" dirty="0" smtClean="0"/>
              <a:t>Main </a:t>
            </a:r>
            <a:r>
              <a:rPr lang="en-US" dirty="0"/>
              <a:t>idea: </a:t>
            </a:r>
            <a:r>
              <a:rPr lang="en-US" dirty="0">
                <a:solidFill>
                  <a:srgbClr val="B90000"/>
                </a:solidFill>
              </a:rPr>
              <a:t>filter outliers </a:t>
            </a:r>
            <a:r>
              <a:rPr lang="en-US" dirty="0"/>
              <a:t>to obtain true nearest neighbors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[…</a:t>
            </a:r>
            <a:r>
              <a:rPr lang="en-US" dirty="0">
                <a:solidFill>
                  <a:srgbClr val="B90000"/>
                </a:solidFill>
              </a:rPr>
              <a:t>to detect outliers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   </a:t>
            </a:r>
          </a:p>
          <a:p>
            <a:pPr marL="0" indent="0">
              <a:buNone/>
            </a:pPr>
            <a:r>
              <a:rPr lang="en-US" dirty="0"/>
              <a:t>	“chicken-egg problem”?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1968"/>
              </a:spcBef>
            </a:pPr>
            <a:r>
              <a:rPr lang="en-US" dirty="0" smtClean="0"/>
              <a:t>    filter </a:t>
            </a:r>
            <a:r>
              <a:rPr lang="en-US" dirty="0">
                <a:solidFill>
                  <a:srgbClr val="3366FF"/>
                </a:solidFill>
              </a:rPr>
              <a:t>obvious</a:t>
            </a:r>
            <a:r>
              <a:rPr lang="en-US" dirty="0"/>
              <a:t> </a:t>
            </a:r>
            <a:r>
              <a:rPr lang="en-US" dirty="0" smtClean="0"/>
              <a:t>outliers (iteratively) </a:t>
            </a:r>
            <a:r>
              <a:rPr lang="en-US" dirty="0"/>
              <a:t>to </a:t>
            </a:r>
            <a:r>
              <a:rPr lang="en-US" dirty="0" smtClean="0"/>
              <a:t>  obtain </a:t>
            </a:r>
            <a:r>
              <a:rPr lang="en-US" dirty="0">
                <a:solidFill>
                  <a:srgbClr val="3366FF"/>
                </a:solidFill>
              </a:rPr>
              <a:t>approximately</a:t>
            </a:r>
            <a:r>
              <a:rPr lang="en-US" dirty="0"/>
              <a:t> true nearest neighbors </a:t>
            </a:r>
          </a:p>
        </p:txBody>
      </p:sp>
      <p:sp>
        <p:nvSpPr>
          <p:cNvPr id="4" name="Left Arrow 3"/>
          <p:cNvSpPr/>
          <p:nvPr/>
        </p:nvSpPr>
        <p:spPr>
          <a:xfrm rot="5400000" flipH="1">
            <a:off x="3548025" y="2867723"/>
            <a:ext cx="616166" cy="690287"/>
          </a:xfrm>
          <a:prstGeom prst="leftArrow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1666" y="5317510"/>
            <a:ext cx="6827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CARE: Cumulative Agreement</a:t>
            </a:r>
          </a:p>
          <a:p>
            <a:pPr algn="ctr"/>
            <a:r>
              <a:rPr lang="en-US" sz="3200" dirty="0"/>
              <a:t>Rates Ensemble</a:t>
            </a:r>
          </a:p>
        </p:txBody>
      </p:sp>
      <p:sp>
        <p:nvSpPr>
          <p:cNvPr id="6" name="Left Arrow 5"/>
          <p:cNvSpPr/>
          <p:nvPr/>
        </p:nvSpPr>
        <p:spPr>
          <a:xfrm rot="5400000" flipH="1">
            <a:off x="3538020" y="4690254"/>
            <a:ext cx="564223" cy="690287"/>
          </a:xfrm>
          <a:prstGeom prst="leftArrow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rc 99"/>
          <p:cNvSpPr/>
          <p:nvPr/>
        </p:nvSpPr>
        <p:spPr>
          <a:xfrm rot="219430">
            <a:off x="3019216" y="1159390"/>
            <a:ext cx="3055572" cy="1737697"/>
          </a:xfrm>
          <a:prstGeom prst="arc">
            <a:avLst>
              <a:gd name="adj1" fmla="val 11044136"/>
              <a:gd name="adj2" fmla="val 21383591"/>
            </a:avLst>
          </a:prstGeom>
          <a:ln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03" y="3580497"/>
            <a:ext cx="2242842" cy="23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CARE: Main steps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053" y="1394380"/>
            <a:ext cx="2414212" cy="1506874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0065" y="1555080"/>
            <a:ext cx="2587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Run </a:t>
            </a:r>
            <a:r>
              <a:rPr lang="en-US" sz="2800" b="1" dirty="0" smtClean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B90000"/>
                </a:solidFill>
                <a:latin typeface="Arial"/>
                <a:cs typeface="Arial"/>
              </a:rPr>
              <a:t>parallel </a:t>
            </a:r>
            <a:endParaRPr lang="en-US" sz="2800" dirty="0">
              <a:solidFill>
                <a:srgbClr val="B90000"/>
              </a:solidFill>
              <a:latin typeface="Arial"/>
              <a:cs typeface="Arial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outlier detectors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9195" y="1464920"/>
            <a:ext cx="2085082" cy="1384995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58755" y="1533951"/>
            <a:ext cx="2281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Estimate detector</a:t>
            </a:r>
          </a:p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error-rates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9866" y="2856071"/>
            <a:ext cx="1469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score </a:t>
            </a:r>
            <a:r>
              <a:rPr lang="en-US" sz="2000" dirty="0">
                <a:solidFill>
                  <a:srgbClr val="3366FF"/>
                </a:solidFill>
              </a:rPr>
              <a:t>lists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1145" y="3879148"/>
            <a:ext cx="233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d</a:t>
            </a:r>
            <a:r>
              <a:rPr lang="en-US" sz="2000" dirty="0" smtClean="0">
                <a:solidFill>
                  <a:srgbClr val="3366FF"/>
                </a:solidFill>
              </a:rPr>
              <a:t>etector </a:t>
            </a:r>
            <a:r>
              <a:rPr lang="en-US" sz="2000" dirty="0">
                <a:solidFill>
                  <a:srgbClr val="3366FF"/>
                </a:solidFill>
              </a:rPr>
              <a:t>weights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46754" y="4722137"/>
            <a:ext cx="2627874" cy="1384995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24094" y="4728609"/>
            <a:ext cx="2636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Aggregate scores &amp; </a:t>
            </a:r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weigh</a:t>
            </a:r>
          </a:p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dataset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13550" y="5885937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r</a:t>
            </a:r>
            <a:r>
              <a:rPr lang="en-US" sz="2000" dirty="0" smtClean="0">
                <a:solidFill>
                  <a:srgbClr val="3366FF"/>
                </a:solidFill>
              </a:rPr>
              <a:t>e-weighted </a:t>
            </a:r>
            <a:r>
              <a:rPr lang="en-US" sz="2000" dirty="0">
                <a:solidFill>
                  <a:srgbClr val="3366FF"/>
                </a:solidFill>
              </a:rPr>
              <a:t>data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9893" y="4579118"/>
            <a:ext cx="2372797" cy="1506874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8479" y="4960069"/>
            <a:ext cx="237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Resample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dataset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7554" y="4154790"/>
            <a:ext cx="218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r</a:t>
            </a:r>
            <a:r>
              <a:rPr lang="en-US" sz="2000" dirty="0" smtClean="0">
                <a:solidFill>
                  <a:srgbClr val="3366FF"/>
                </a:solidFill>
              </a:rPr>
              <a:t>esampled </a:t>
            </a:r>
            <a:r>
              <a:rPr lang="en-US" sz="2000" dirty="0">
                <a:solidFill>
                  <a:srgbClr val="3366FF"/>
                </a:solidFill>
              </a:rPr>
              <a:t>data</a:t>
            </a:r>
          </a:p>
        </p:txBody>
      </p:sp>
      <p:sp>
        <p:nvSpPr>
          <p:cNvPr id="20" name="Oval 19"/>
          <p:cNvSpPr/>
          <p:nvPr/>
        </p:nvSpPr>
        <p:spPr>
          <a:xfrm>
            <a:off x="1535273" y="1113623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76" name="Oval 75"/>
          <p:cNvSpPr/>
          <p:nvPr/>
        </p:nvSpPr>
        <p:spPr>
          <a:xfrm>
            <a:off x="6905633" y="1081678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77" name="Oval 76"/>
          <p:cNvSpPr/>
          <p:nvPr/>
        </p:nvSpPr>
        <p:spPr>
          <a:xfrm>
            <a:off x="6832228" y="5971049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606029" y="1168360"/>
            <a:ext cx="1695329" cy="1681555"/>
            <a:chOff x="71560" y="728448"/>
            <a:chExt cx="2180009" cy="2243352"/>
          </a:xfrm>
        </p:grpSpPr>
        <p:sp>
          <p:nvSpPr>
            <p:cNvPr id="51" name="Rectangle 50"/>
            <p:cNvSpPr/>
            <p:nvPr/>
          </p:nvSpPr>
          <p:spPr>
            <a:xfrm>
              <a:off x="685800" y="1219200"/>
              <a:ext cx="228600" cy="1752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85800" y="12954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5800" y="25146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85800" y="20574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85800" y="1600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43000" y="1219200"/>
              <a:ext cx="228600" cy="1752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43000" y="1219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143000" y="26670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43000" y="21336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43000" y="1600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79558" y="1219200"/>
              <a:ext cx="228601" cy="1752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79558" y="1752600"/>
              <a:ext cx="228601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79558" y="2438400"/>
              <a:ext cx="228601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79558" y="2286000"/>
              <a:ext cx="228601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79558" y="1905000"/>
              <a:ext cx="228601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8600" y="1219200"/>
              <a:ext cx="228600" cy="17526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28600" y="1219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28600" y="25908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28600" y="1981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28600" y="1600200"/>
              <a:ext cx="228600" cy="152400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560" y="728448"/>
              <a:ext cx="506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S</a:t>
              </a:r>
              <a:r>
                <a:rPr lang="en-US" b="1" i="1" baseline="-25000" dirty="0" smtClean="0"/>
                <a:t>1</a:t>
              </a:r>
              <a:endParaRPr lang="en-US" b="1" i="1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592" y="728448"/>
              <a:ext cx="506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S</a:t>
              </a:r>
              <a:r>
                <a:rPr lang="en-US" b="1" i="1" baseline="-25000" dirty="0" smtClean="0"/>
                <a:t>2</a:t>
              </a:r>
              <a:endParaRPr lang="en-US" b="1" i="1" baseline="-25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90792" y="728448"/>
              <a:ext cx="506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S</a:t>
              </a:r>
              <a:r>
                <a:rPr lang="en-US" b="1" i="1" baseline="-25000" dirty="0" smtClean="0"/>
                <a:t>3</a:t>
              </a:r>
              <a:endParaRPr lang="en-US" b="1" i="1" baseline="-25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17900" y="1784002"/>
              <a:ext cx="474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…</a:t>
              </a:r>
              <a:endParaRPr lang="en-US" b="1" i="1" baseline="-25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27351" y="728448"/>
              <a:ext cx="52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S</a:t>
              </a:r>
              <a:r>
                <a:rPr lang="en-US" b="1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01" name="Arc 100"/>
          <p:cNvSpPr/>
          <p:nvPr/>
        </p:nvSpPr>
        <p:spPr>
          <a:xfrm rot="5883076">
            <a:off x="6787572" y="3092311"/>
            <a:ext cx="2246082" cy="1092523"/>
          </a:xfrm>
          <a:prstGeom prst="arc">
            <a:avLst>
              <a:gd name="adj1" fmla="val 11098517"/>
              <a:gd name="adj2" fmla="val 20946286"/>
            </a:avLst>
          </a:prstGeom>
          <a:ln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/>
          <p:cNvGrpSpPr/>
          <p:nvPr/>
        </p:nvGrpSpPr>
        <p:grpSpPr>
          <a:xfrm>
            <a:off x="3595169" y="4428002"/>
            <a:ext cx="1477516" cy="1257172"/>
            <a:chOff x="3508682" y="4679337"/>
            <a:chExt cx="1477516" cy="1257172"/>
          </a:xfrm>
        </p:grpSpPr>
        <p:sp>
          <p:nvSpPr>
            <p:cNvPr id="102" name="Oval 101"/>
            <p:cNvSpPr/>
            <p:nvPr/>
          </p:nvSpPr>
          <p:spPr>
            <a:xfrm>
              <a:off x="3587549" y="4722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739949" y="48745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754046" y="46874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906446" y="48398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692705" y="47392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45105" y="48916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529256" y="47769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81656" y="49293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82240" y="49796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934640" y="46793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09494" y="4981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570023" y="48805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595169" y="5056588"/>
              <a:ext cx="128014" cy="123203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508682" y="5510787"/>
              <a:ext cx="182878" cy="178068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508426" y="56431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13582" y="56601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60014" y="5545512"/>
              <a:ext cx="137158" cy="132348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703117" y="54479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54349" y="56128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55517" y="56003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756457" y="57024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643300" y="5740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794176" y="57527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718738" y="58407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94760" y="57149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412415" y="4955989"/>
              <a:ext cx="137157" cy="132345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564815" y="4944913"/>
              <a:ext cx="146301" cy="141490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501950" y="4794013"/>
              <a:ext cx="146301" cy="141490"/>
            </a:xfrm>
            <a:prstGeom prst="ellipse">
              <a:avLst/>
            </a:pr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Arc 129"/>
          <p:cNvSpPr/>
          <p:nvPr/>
        </p:nvSpPr>
        <p:spPr>
          <a:xfrm rot="11105327">
            <a:off x="2905134" y="4790115"/>
            <a:ext cx="2812305" cy="1058295"/>
          </a:xfrm>
          <a:prstGeom prst="arc">
            <a:avLst>
              <a:gd name="adj1" fmla="val 10838675"/>
              <a:gd name="adj2" fmla="val 20946286"/>
            </a:avLst>
          </a:prstGeom>
          <a:ln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Arc 131"/>
          <p:cNvSpPr/>
          <p:nvPr/>
        </p:nvSpPr>
        <p:spPr>
          <a:xfrm rot="15836712">
            <a:off x="-147809" y="2813277"/>
            <a:ext cx="2152973" cy="1350709"/>
          </a:xfrm>
          <a:prstGeom prst="arc">
            <a:avLst>
              <a:gd name="adj1" fmla="val 10838675"/>
              <a:gd name="adj2" fmla="val 20955159"/>
            </a:avLst>
          </a:prstGeom>
          <a:ln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/>
          <p:cNvGrpSpPr/>
          <p:nvPr/>
        </p:nvGrpSpPr>
        <p:grpSpPr>
          <a:xfrm>
            <a:off x="995628" y="2992770"/>
            <a:ext cx="1456942" cy="1257172"/>
            <a:chOff x="3529256" y="4679337"/>
            <a:chExt cx="1456942" cy="1257172"/>
          </a:xfrm>
        </p:grpSpPr>
        <p:sp>
          <p:nvSpPr>
            <p:cNvPr id="134" name="Oval 133"/>
            <p:cNvSpPr/>
            <p:nvPr/>
          </p:nvSpPr>
          <p:spPr>
            <a:xfrm>
              <a:off x="3587549" y="4722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739949" y="48745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754046" y="46874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906446" y="48398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692705" y="47392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5105" y="48916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529256" y="47769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681656" y="49293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782240" y="49796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934640" y="46793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909494" y="4981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570023" y="48805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595172" y="5056588"/>
              <a:ext cx="91432" cy="86626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508426" y="56431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4613582" y="56601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260015" y="5545513"/>
              <a:ext cx="91437" cy="86626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703117" y="5447912"/>
              <a:ext cx="91438" cy="86628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654349" y="56128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855517" y="56003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4756457" y="57024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643300" y="57401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794176" y="5752712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718738" y="584073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894760" y="5714987"/>
              <a:ext cx="91438" cy="95772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412416" y="4955989"/>
              <a:ext cx="91434" cy="86624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Oval 162"/>
          <p:cNvSpPr/>
          <p:nvPr/>
        </p:nvSpPr>
        <p:spPr>
          <a:xfrm>
            <a:off x="1540994" y="5885937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9782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Arc 99"/>
          <p:cNvSpPr/>
          <p:nvPr/>
        </p:nvSpPr>
        <p:spPr>
          <a:xfrm rot="219430">
            <a:off x="2556765" y="1732711"/>
            <a:ext cx="1226993" cy="723032"/>
          </a:xfrm>
          <a:prstGeom prst="arc">
            <a:avLst>
              <a:gd name="adj1" fmla="val 11044136"/>
              <a:gd name="adj2" fmla="val 21383591"/>
            </a:avLst>
          </a:prstGeom>
          <a:ln w="38100" cmpd="sng"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CARE: Main steps</a:t>
            </a:r>
          </a:p>
        </p:txBody>
      </p:sp>
      <p:sp>
        <p:nvSpPr>
          <p:cNvPr id="4" name="Rectangle 3"/>
          <p:cNvSpPr/>
          <p:nvPr/>
        </p:nvSpPr>
        <p:spPr>
          <a:xfrm>
            <a:off x="734321" y="2077341"/>
            <a:ext cx="2414212" cy="1506874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333" y="2238041"/>
            <a:ext cx="2587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Run </a:t>
            </a:r>
            <a:r>
              <a:rPr lang="en-US" sz="2800" b="1" dirty="0" smtClean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B90000"/>
                </a:solidFill>
                <a:latin typeface="Arial"/>
                <a:cs typeface="Arial"/>
              </a:rPr>
              <a:t>parallel </a:t>
            </a:r>
            <a:endParaRPr lang="en-US" sz="2800" dirty="0">
              <a:solidFill>
                <a:srgbClr val="B90000"/>
              </a:solidFill>
              <a:latin typeface="Arial"/>
              <a:cs typeface="Arial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outlier detectors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4614" y="2140675"/>
            <a:ext cx="2085082" cy="1384995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4174" y="2209706"/>
            <a:ext cx="2281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Estimate detector</a:t>
            </a:r>
          </a:p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error-rates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2770" y="2140675"/>
            <a:ext cx="2627874" cy="1384995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82939" y="2140675"/>
            <a:ext cx="2636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Aggregate scores &amp; </a:t>
            </a:r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weigh</a:t>
            </a:r>
          </a:p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dataset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01143" y="4801725"/>
            <a:ext cx="2372797" cy="1393287"/>
          </a:xfrm>
          <a:prstGeom prst="rect">
            <a:avLst/>
          </a:prstGeom>
          <a:noFill/>
          <a:ln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59729" y="5069090"/>
            <a:ext cx="237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B90000"/>
                </a:solidFill>
                <a:latin typeface="Arial"/>
                <a:cs typeface="Arial"/>
              </a:rPr>
              <a:t>Resample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dataset</a:t>
            </a:r>
          </a:p>
        </p:txBody>
      </p:sp>
      <p:sp>
        <p:nvSpPr>
          <p:cNvPr id="76" name="Oval 75"/>
          <p:cNvSpPr/>
          <p:nvPr/>
        </p:nvSpPr>
        <p:spPr>
          <a:xfrm>
            <a:off x="4211052" y="1757433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77" name="Oval 76"/>
          <p:cNvSpPr/>
          <p:nvPr/>
        </p:nvSpPr>
        <p:spPr>
          <a:xfrm>
            <a:off x="6680467" y="1757433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0" name="Arc 129"/>
          <p:cNvSpPr/>
          <p:nvPr/>
        </p:nvSpPr>
        <p:spPr>
          <a:xfrm rot="10800000">
            <a:off x="1993382" y="2455814"/>
            <a:ext cx="4912265" cy="2345911"/>
          </a:xfrm>
          <a:prstGeom prst="arc">
            <a:avLst>
              <a:gd name="adj1" fmla="val 10838675"/>
              <a:gd name="adj2" fmla="val 22276"/>
            </a:avLst>
          </a:prstGeom>
          <a:ln w="38100" cmpd="sng"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4182244" y="4558341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4661958" y="993366"/>
            <a:ext cx="2301610" cy="7665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Parallel aggregation</a:t>
            </a:r>
            <a:endParaRPr lang="en-US" sz="2400" dirty="0"/>
          </a:p>
        </p:txBody>
      </p:sp>
      <p:sp>
        <p:nvSpPr>
          <p:cNvPr id="147" name="Rounded Rectangle 146"/>
          <p:cNvSpPr/>
          <p:nvPr/>
        </p:nvSpPr>
        <p:spPr>
          <a:xfrm>
            <a:off x="354206" y="4035162"/>
            <a:ext cx="2301610" cy="7665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Sequential</a:t>
            </a:r>
          </a:p>
          <a:p>
            <a:pPr algn="ctr"/>
            <a:r>
              <a:rPr lang="en-US" sz="2400" dirty="0" smtClean="0"/>
              <a:t>aggregation</a:t>
            </a:r>
            <a:endParaRPr lang="en-US" sz="2400" dirty="0"/>
          </a:p>
        </p:txBody>
      </p:sp>
      <p:sp>
        <p:nvSpPr>
          <p:cNvPr id="160" name="Oval 159"/>
          <p:cNvSpPr/>
          <p:nvPr/>
        </p:nvSpPr>
        <p:spPr>
          <a:xfrm>
            <a:off x="1747111" y="1738619"/>
            <a:ext cx="552194" cy="510749"/>
          </a:xfrm>
          <a:prstGeom prst="ellipse">
            <a:avLst/>
          </a:prstGeom>
          <a:solidFill>
            <a:srgbClr val="2519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62" name="Arc 161"/>
          <p:cNvSpPr/>
          <p:nvPr/>
        </p:nvSpPr>
        <p:spPr>
          <a:xfrm rot="219430">
            <a:off x="5223843" y="1848191"/>
            <a:ext cx="1226993" cy="723032"/>
          </a:xfrm>
          <a:prstGeom prst="arc">
            <a:avLst>
              <a:gd name="adj1" fmla="val 11044136"/>
              <a:gd name="adj2" fmla="val 21383591"/>
            </a:avLst>
          </a:prstGeom>
          <a:ln w="38100" cmpd="sng">
            <a:solidFill>
              <a:schemeClr val="accent6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3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Bias-Variance </a:t>
            </a:r>
            <a:r>
              <a:rPr lang="en-US" dirty="0" smtClean="0">
                <a:solidFill>
                  <a:srgbClr val="C00000"/>
                </a:solidFill>
              </a:rPr>
              <a:t>reduction (</a:t>
            </a:r>
            <a:r>
              <a:rPr lang="en-US" dirty="0" err="1" smtClean="0">
                <a:solidFill>
                  <a:srgbClr val="C00000"/>
                </a:solidFill>
              </a:rPr>
              <a:t>simul</a:t>
            </a:r>
            <a:r>
              <a:rPr lang="en-US" dirty="0" smtClean="0">
                <a:solidFill>
                  <a:srgbClr val="C00000"/>
                </a:solidFill>
              </a:rPr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 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46" y="1005922"/>
            <a:ext cx="6538227" cy="2843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95" y="3656954"/>
            <a:ext cx="6462789" cy="28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66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Experimented datasets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8" y="1395806"/>
            <a:ext cx="7674327" cy="50925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4593" y="934141"/>
            <a:ext cx="5051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http://</a:t>
            </a:r>
            <a:r>
              <a:rPr lang="en-US" sz="2400" u="sng" dirty="0" err="1">
                <a:solidFill>
                  <a:srgbClr val="0000FF"/>
                </a:solidFill>
              </a:rPr>
              <a:t>odds.cs.stonybrook.edu</a:t>
            </a:r>
            <a:r>
              <a:rPr lang="en-US" sz="2400" u="sng" dirty="0">
                <a:solidFill>
                  <a:srgbClr val="0000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004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vs. baselines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8" y="1219759"/>
            <a:ext cx="8630585" cy="46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9727"/>
            <a:ext cx="7886700" cy="507619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Liu et al.’s Isolation </a:t>
            </a:r>
            <a:r>
              <a:rPr lang="en-US" dirty="0"/>
              <a:t>Forest (</a:t>
            </a:r>
            <a:r>
              <a:rPr lang="en-US" dirty="0" err="1"/>
              <a:t>iF</a:t>
            </a:r>
            <a:r>
              <a:rPr lang="en-US" dirty="0"/>
              <a:t>) </a:t>
            </a:r>
            <a:r>
              <a:rPr lang="en-US" sz="3000" dirty="0" smtClean="0">
                <a:solidFill>
                  <a:srgbClr val="0070C0"/>
                </a:solidFill>
              </a:rPr>
              <a:t>[ICDM 2008</a:t>
            </a:r>
            <a:r>
              <a:rPr lang="en-US" sz="3000" dirty="0">
                <a:solidFill>
                  <a:srgbClr val="0070C0"/>
                </a:solidFill>
              </a:rPr>
              <a:t>]</a:t>
            </a:r>
          </a:p>
          <a:p>
            <a:endParaRPr lang="en-US" sz="3200" dirty="0" smtClean="0"/>
          </a:p>
          <a:p>
            <a:r>
              <a:rPr lang="en-US" sz="3200" dirty="0" err="1" smtClean="0"/>
              <a:t>Zimek</a:t>
            </a:r>
            <a:r>
              <a:rPr lang="en-US" sz="3200" dirty="0" smtClean="0"/>
              <a:t> et al.’s Subsampling </a:t>
            </a:r>
            <a:r>
              <a:rPr lang="en-US" sz="3000" dirty="0" smtClean="0">
                <a:solidFill>
                  <a:srgbClr val="0070C0"/>
                </a:solidFill>
              </a:rPr>
              <a:t>[KDD 2013]</a:t>
            </a:r>
          </a:p>
          <a:p>
            <a:pPr lvl="1"/>
            <a:r>
              <a:rPr lang="en-US" sz="2800" dirty="0" smtClean="0"/>
              <a:t>Sample size – 10% (Z10), 50%(Z50)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3200" dirty="0" err="1" smtClean="0"/>
              <a:t>Aggarwal</a:t>
            </a:r>
            <a:r>
              <a:rPr lang="en-US" sz="3200" dirty="0" smtClean="0"/>
              <a:t> &amp; </a:t>
            </a:r>
            <a:r>
              <a:rPr lang="en-US" sz="3200" dirty="0" err="1" smtClean="0"/>
              <a:t>Sathe’s</a:t>
            </a:r>
            <a:r>
              <a:rPr lang="en-US" sz="3200" dirty="0" smtClean="0"/>
              <a:t> </a:t>
            </a:r>
            <a:r>
              <a:rPr lang="en-US" sz="3000" dirty="0" smtClean="0">
                <a:solidFill>
                  <a:srgbClr val="0070C0"/>
                </a:solidFill>
              </a:rPr>
              <a:t>[KDD 2015]</a:t>
            </a:r>
            <a:r>
              <a:rPr lang="en-US" sz="3000" dirty="0" smtClean="0"/>
              <a:t>,</a:t>
            </a:r>
          </a:p>
          <a:p>
            <a:pPr lvl="1"/>
            <a:r>
              <a:rPr lang="en-US" sz="2800" dirty="0" smtClean="0"/>
              <a:t>Variable Sampling (VR)</a:t>
            </a:r>
          </a:p>
          <a:p>
            <a:pPr lvl="1"/>
            <a:r>
              <a:rPr lang="en-US" sz="2800" dirty="0" smtClean="0"/>
              <a:t>Rotated Bagging (RB)</a:t>
            </a:r>
          </a:p>
          <a:p>
            <a:pPr lvl="1"/>
            <a:r>
              <a:rPr lang="en-US" sz="2800" dirty="0" smtClean="0"/>
              <a:t>Variable sampling with Rotated bagging (VR)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Existing Outlier Ensembles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5DDBE0-3FBE-8B4C-B526-022A4D1F580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2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Outlier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… in point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u="sng" dirty="0" smtClean="0"/>
              <a:t>Many</a:t>
            </a:r>
            <a:r>
              <a:rPr lang="en-US" dirty="0" smtClean="0"/>
              <a:t> approaches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ensity-based, </a:t>
            </a:r>
          </a:p>
          <a:p>
            <a:pPr lvl="1"/>
            <a:r>
              <a:rPr lang="en-US" dirty="0" smtClean="0"/>
              <a:t>distance-based,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epth-based,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ngle-based,</a:t>
            </a:r>
            <a:endParaRPr lang="en-US" dirty="0"/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r>
              <a:rPr lang="en-US" dirty="0"/>
              <a:t>Can we leverage </a:t>
            </a:r>
            <a:r>
              <a:rPr lang="en-US" dirty="0">
                <a:solidFill>
                  <a:srgbClr val="3366FF"/>
                </a:solidFill>
              </a:rPr>
              <a:t>“strength of the </a:t>
            </a:r>
            <a:r>
              <a:rPr lang="en-US" u="sng" dirty="0">
                <a:solidFill>
                  <a:srgbClr val="3366FF"/>
                </a:solidFill>
              </a:rPr>
              <a:t>many</a:t>
            </a:r>
            <a:r>
              <a:rPr lang="en-US" dirty="0">
                <a:solidFill>
                  <a:srgbClr val="3366FF"/>
                </a:solidFill>
              </a:rPr>
              <a:t>”</a:t>
            </a:r>
            <a:r>
              <a:rPr lang="en-US" dirty="0"/>
              <a:t>?</a:t>
            </a:r>
          </a:p>
          <a:p>
            <a:pPr lvl="1"/>
            <a:r>
              <a:rPr lang="en-US" sz="3000" dirty="0" smtClean="0"/>
              <a:t>How to learn outlier </a:t>
            </a:r>
            <a:r>
              <a:rPr lang="en-US" sz="3000" dirty="0" smtClean="0">
                <a:solidFill>
                  <a:srgbClr val="3366FF"/>
                </a:solidFill>
              </a:rPr>
              <a:t>ensembles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308" y="483955"/>
            <a:ext cx="5133435" cy="48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vs. </a:t>
            </a:r>
            <a:r>
              <a:rPr lang="en-US" dirty="0" smtClean="0"/>
              <a:t>other ensembles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66" y="1238092"/>
            <a:ext cx="8289009" cy="46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6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7385" y="623308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373737"/>
                </a:solidFill>
              </a:rPr>
              <a:t>for</a:t>
            </a:r>
            <a:endParaRPr lang="en-US">
              <a:solidFill>
                <a:srgbClr val="37373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7076" y="3210120"/>
            <a:ext cx="62676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u="sng" dirty="0">
                <a:solidFill>
                  <a:srgbClr val="0000FF"/>
                </a:solidFill>
              </a:rPr>
              <a:t>http://</a:t>
            </a:r>
            <a:r>
              <a:rPr lang="en-US" sz="3000" u="sng" dirty="0" err="1">
                <a:solidFill>
                  <a:srgbClr val="0000FF"/>
                </a:solidFill>
              </a:rPr>
              <a:t>odds.cs.stonybrook.edu</a:t>
            </a:r>
            <a:r>
              <a:rPr lang="en-US" sz="3000" u="sng" dirty="0">
                <a:solidFill>
                  <a:srgbClr val="0000FF"/>
                </a:solidFill>
              </a:rPr>
              <a:t>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0" y="912593"/>
            <a:ext cx="2291609" cy="11145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6908" y="626942"/>
            <a:ext cx="143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CARE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11158" y="1273273"/>
            <a:ext cx="41014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>
                <a:solidFill>
                  <a:srgbClr val="0000FF"/>
                </a:solidFill>
              </a:rPr>
              <a:t>http://shebuti.com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7076" y="2662451"/>
            <a:ext cx="6554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for Outlier Detection Data Sets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4547" y="589427"/>
            <a:ext cx="43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?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677" y="534203"/>
            <a:ext cx="3187285" cy="8019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68137" y="774533"/>
            <a:ext cx="897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CODE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90338" y="755539"/>
            <a:ext cx="892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DATA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150" y="722971"/>
            <a:ext cx="1304218" cy="13042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4" y="2051847"/>
            <a:ext cx="2503622" cy="1595876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80653" y="5222991"/>
            <a:ext cx="8118475" cy="725357"/>
          </a:xfrm>
        </p:spPr>
        <p:txBody>
          <a:bodyPr/>
          <a:lstStyle/>
          <a:p>
            <a:r>
              <a:rPr lang="en-US" dirty="0"/>
              <a:t>Thanks: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748" y="5159378"/>
            <a:ext cx="4051339" cy="1163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255" y="5505606"/>
            <a:ext cx="1835326" cy="6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</a:t>
            </a:r>
            <a:r>
              <a:rPr lang="en-US" dirty="0" smtClean="0"/>
              <a:t>Learning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217681" cy="5306643"/>
          </a:xfrm>
        </p:spPr>
        <p:txBody>
          <a:bodyPr/>
          <a:lstStyle/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endParaRPr lang="en-US" sz="3000" b="1" dirty="0"/>
          </a:p>
          <a:p>
            <a:endParaRPr lang="en-US" sz="3000" b="1" dirty="0" smtClean="0"/>
          </a:p>
          <a:p>
            <a:r>
              <a:rPr lang="en-US" sz="3000" b="1" dirty="0" smtClean="0"/>
              <a:t>B</a:t>
            </a:r>
            <a:r>
              <a:rPr lang="en-US" sz="3000" dirty="0" smtClean="0"/>
              <a:t>ootstrap </a:t>
            </a:r>
            <a:r>
              <a:rPr lang="en-US" sz="3000" b="1" dirty="0" smtClean="0"/>
              <a:t>Agg</a:t>
            </a:r>
            <a:r>
              <a:rPr lang="en-US" sz="3000" dirty="0" smtClean="0"/>
              <a:t>regat</a:t>
            </a:r>
            <a:r>
              <a:rPr lang="en-US" sz="3000" b="1" dirty="0" smtClean="0"/>
              <a:t>ing</a:t>
            </a:r>
            <a:r>
              <a:rPr lang="en-US" sz="3000" dirty="0" smtClean="0"/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[Breiman,1996]</a:t>
            </a:r>
            <a:endParaRPr lang="en-US" sz="3000" b="1" dirty="0" smtClean="0">
              <a:solidFill>
                <a:srgbClr val="0070C0"/>
              </a:solidFill>
            </a:endParaRPr>
          </a:p>
          <a:p>
            <a:pPr>
              <a:spcBef>
                <a:spcPts val="1920"/>
              </a:spcBef>
            </a:pPr>
            <a:r>
              <a:rPr lang="en-US" sz="3000" b="1" dirty="0" smtClean="0"/>
              <a:t>Ada</a:t>
            </a:r>
            <a:r>
              <a:rPr lang="en-US" sz="3000" dirty="0" smtClean="0"/>
              <a:t>ptive </a:t>
            </a:r>
            <a:r>
              <a:rPr lang="en-US" sz="3000" b="1" dirty="0" smtClean="0"/>
              <a:t>Boost</a:t>
            </a:r>
            <a:r>
              <a:rPr lang="en-US" sz="3000" dirty="0" smtClean="0"/>
              <a:t>ing </a:t>
            </a:r>
            <a:r>
              <a:rPr lang="en-US" sz="2800" dirty="0" smtClean="0">
                <a:solidFill>
                  <a:srgbClr val="0070C0"/>
                </a:solidFill>
              </a:rPr>
              <a:t>[Freund &amp; Schapire,1997]</a:t>
            </a:r>
            <a:endParaRPr lang="en-US" sz="2600" dirty="0">
              <a:solidFill>
                <a:srgbClr val="0070C0"/>
              </a:solidFill>
            </a:endParaRPr>
          </a:p>
          <a:p>
            <a:pPr>
              <a:spcBef>
                <a:spcPts val="1920"/>
              </a:spcBef>
            </a:pPr>
            <a:r>
              <a:rPr lang="en-US" sz="3000" dirty="0"/>
              <a:t>Random </a:t>
            </a:r>
            <a:r>
              <a:rPr lang="en-US" sz="3000" dirty="0" smtClean="0"/>
              <a:t>Forests </a:t>
            </a:r>
            <a:r>
              <a:rPr lang="en-US" sz="2800" dirty="0" smtClean="0">
                <a:solidFill>
                  <a:srgbClr val="0070C0"/>
                </a:solidFill>
              </a:rPr>
              <a:t>[</a:t>
            </a:r>
            <a:r>
              <a:rPr lang="en-US" sz="2800" dirty="0" err="1" smtClean="0">
                <a:solidFill>
                  <a:srgbClr val="0070C0"/>
                </a:solidFill>
              </a:rPr>
              <a:t>Breiman</a:t>
            </a:r>
            <a:r>
              <a:rPr lang="en-US" sz="2800" dirty="0" smtClean="0">
                <a:solidFill>
                  <a:srgbClr val="0070C0"/>
                </a:solidFill>
              </a:rPr>
              <a:t>, 2001]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89" y="1331850"/>
            <a:ext cx="5869880" cy="22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</a:t>
            </a:r>
            <a:r>
              <a:rPr lang="en-US" dirty="0" smtClean="0"/>
              <a:t>Learning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217681" cy="5306643"/>
          </a:xfrm>
        </p:spPr>
        <p:txBody>
          <a:bodyPr/>
          <a:lstStyle/>
          <a:p>
            <a:r>
              <a:rPr lang="en-US" sz="3000" b="1" dirty="0" smtClean="0"/>
              <a:t>B</a:t>
            </a:r>
            <a:r>
              <a:rPr lang="en-US" sz="3000" dirty="0" smtClean="0"/>
              <a:t>ootstrap </a:t>
            </a:r>
            <a:r>
              <a:rPr lang="en-US" sz="3000" b="1" dirty="0" smtClean="0"/>
              <a:t>Agg</a:t>
            </a:r>
            <a:r>
              <a:rPr lang="en-US" sz="3000" dirty="0" smtClean="0"/>
              <a:t>regat</a:t>
            </a:r>
            <a:r>
              <a:rPr lang="en-US" sz="3000" b="1" dirty="0" smtClean="0"/>
              <a:t>ing</a:t>
            </a:r>
            <a:r>
              <a:rPr lang="en-US" sz="3000" dirty="0" smtClean="0"/>
              <a:t> 		</a:t>
            </a:r>
            <a:r>
              <a:rPr lang="en-US" sz="2800" dirty="0" smtClean="0">
                <a:solidFill>
                  <a:srgbClr val="0070C0"/>
                </a:solidFill>
              </a:rPr>
              <a:t>[Breiman,1996]</a:t>
            </a:r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60" y="1664924"/>
            <a:ext cx="4267144" cy="4760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58" y="1756041"/>
            <a:ext cx="1939786" cy="18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</a:t>
            </a:r>
            <a:r>
              <a:rPr lang="en-US" dirty="0" smtClean="0"/>
              <a:t>Learning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217681" cy="5306643"/>
          </a:xfrm>
        </p:spPr>
        <p:txBody>
          <a:bodyPr/>
          <a:lstStyle/>
          <a:p>
            <a:r>
              <a:rPr lang="en-US" sz="3000" dirty="0" smtClean="0"/>
              <a:t>Random Forests 		</a:t>
            </a:r>
            <a:r>
              <a:rPr lang="en-US" sz="2800" dirty="0" smtClean="0">
                <a:solidFill>
                  <a:srgbClr val="0070C0"/>
                </a:solidFill>
              </a:rPr>
              <a:t>[</a:t>
            </a:r>
            <a:r>
              <a:rPr lang="en-US" sz="2800" dirty="0" err="1" smtClean="0">
                <a:solidFill>
                  <a:srgbClr val="0070C0"/>
                </a:solidFill>
              </a:rPr>
              <a:t>Breiman</a:t>
            </a:r>
            <a:r>
              <a:rPr lang="en-US" sz="2800" dirty="0" smtClean="0">
                <a:solidFill>
                  <a:srgbClr val="0070C0"/>
                </a:solidFill>
              </a:rPr>
              <a:t>, 2001]</a:t>
            </a:r>
            <a:endParaRPr lang="en-US" sz="28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04" y="1867536"/>
            <a:ext cx="1586410" cy="2714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28" y="1941656"/>
            <a:ext cx="1401470" cy="2584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28" y="1941656"/>
            <a:ext cx="1699280" cy="2427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30" y="1941656"/>
            <a:ext cx="1350223" cy="2640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39" y="4519498"/>
            <a:ext cx="7976977" cy="8165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691" y="5336011"/>
            <a:ext cx="2757869" cy="8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</a:t>
            </a:r>
            <a:r>
              <a:rPr lang="en-US" dirty="0" smtClean="0"/>
              <a:t>Learning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434774" cy="5306643"/>
          </a:xfrm>
        </p:spPr>
        <p:txBody>
          <a:bodyPr/>
          <a:lstStyle/>
          <a:p>
            <a:r>
              <a:rPr lang="en-US" sz="3000" b="1" dirty="0" smtClean="0"/>
              <a:t>Ada</a:t>
            </a:r>
            <a:r>
              <a:rPr lang="en-US" sz="3000" dirty="0" smtClean="0"/>
              <a:t>ptive </a:t>
            </a:r>
            <a:r>
              <a:rPr lang="en-US" sz="3000" b="1" dirty="0" smtClean="0"/>
              <a:t>Boost</a:t>
            </a:r>
            <a:r>
              <a:rPr lang="en-US" sz="3000" dirty="0" smtClean="0"/>
              <a:t>ing    </a:t>
            </a:r>
            <a:r>
              <a:rPr lang="en-US" sz="2800" dirty="0" smtClean="0">
                <a:solidFill>
                  <a:srgbClr val="0070C0"/>
                </a:solidFill>
              </a:rPr>
              <a:t>[Freund &amp; Schapire,1997]</a:t>
            </a:r>
            <a:endParaRPr lang="en-US" sz="3000" dirty="0" smtClean="0">
              <a:solidFill>
                <a:srgbClr val="0070C0"/>
              </a:solidFill>
            </a:endParaRPr>
          </a:p>
          <a:p>
            <a:pPr lvl="1"/>
            <a:endParaRPr lang="en-US" sz="2600" dirty="0"/>
          </a:p>
          <a:p>
            <a:endParaRPr lang="en-US" sz="3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1" y="2068514"/>
            <a:ext cx="8756850" cy="4009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36" y="1807839"/>
            <a:ext cx="1070807" cy="1485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542" y="1885818"/>
            <a:ext cx="1604308" cy="131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8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Outlier Ensembles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303130"/>
            <a:ext cx="8118475" cy="5122610"/>
          </a:xfrm>
        </p:spPr>
        <p:txBody>
          <a:bodyPr/>
          <a:lstStyle/>
          <a:p>
            <a:pPr marL="547687" indent="-514350">
              <a:buFont typeface="+mj-lt"/>
              <a:buAutoNum type="arabicParenR"/>
            </a:pPr>
            <a:r>
              <a:rPr lang="en-US" dirty="0" smtClean="0"/>
              <a:t>What detectors? How to assemble?</a:t>
            </a:r>
            <a:endParaRPr lang="en-US" dirty="0"/>
          </a:p>
          <a:p>
            <a:pPr marL="471487" lvl="1" indent="0">
              <a:buNone/>
            </a:pPr>
            <a:endParaRPr lang="en-US" sz="2400" dirty="0"/>
          </a:p>
          <a:p>
            <a:pPr marL="514350" indent="-514350">
              <a:spcBef>
                <a:spcPts val="2568"/>
              </a:spcBef>
              <a:buFont typeface="+mj-lt"/>
              <a:buAutoNum type="arabicParenR"/>
            </a:pPr>
            <a:r>
              <a:rPr lang="en-US" dirty="0" smtClean="0"/>
              <a:t>Parallel? Sequential?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8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Outlier Ensembles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270000"/>
            <a:ext cx="8118475" cy="5155740"/>
          </a:xfrm>
        </p:spPr>
        <p:txBody>
          <a:bodyPr/>
          <a:lstStyle/>
          <a:p>
            <a:pPr marL="547687" indent="-514350">
              <a:buFont typeface="+mj-lt"/>
              <a:buAutoNum type="arabicParenR"/>
            </a:pPr>
            <a:r>
              <a:rPr lang="en-US" dirty="0" smtClean="0"/>
              <a:t>What detectors? How to assemble?</a:t>
            </a:r>
            <a:endParaRPr lang="en-US" dirty="0"/>
          </a:p>
          <a:p>
            <a:pPr lvl="1"/>
            <a:r>
              <a:rPr lang="en-US" dirty="0" smtClean="0"/>
              <a:t>Feature </a:t>
            </a:r>
            <a:r>
              <a:rPr lang="en-US" dirty="0"/>
              <a:t>B</a:t>
            </a:r>
            <a:r>
              <a:rPr lang="en-US" dirty="0" smtClean="0"/>
              <a:t>agging </a:t>
            </a:r>
            <a:r>
              <a:rPr lang="en-US" sz="2400" dirty="0" smtClean="0">
                <a:solidFill>
                  <a:srgbClr val="0070C0"/>
                </a:solidFill>
              </a:rPr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Lazarevic</a:t>
            </a:r>
            <a:r>
              <a:rPr lang="en-US" sz="2400" dirty="0" smtClean="0">
                <a:solidFill>
                  <a:srgbClr val="0070C0"/>
                </a:solidFill>
              </a:rPr>
              <a:t> &amp; Kumar, 2005]</a:t>
            </a:r>
          </a:p>
          <a:p>
            <a:pPr lvl="2"/>
            <a:r>
              <a:rPr lang="en-US" sz="2800" dirty="0" err="1"/>
              <a:t>avg</a:t>
            </a:r>
            <a:r>
              <a:rPr lang="en-US" sz="2800" dirty="0"/>
              <a:t>, max</a:t>
            </a:r>
          </a:p>
          <a:p>
            <a:pPr lvl="1"/>
            <a:r>
              <a:rPr lang="en-US" dirty="0" smtClean="0"/>
              <a:t>Isolation Forest </a:t>
            </a:r>
            <a:r>
              <a:rPr lang="en-US" sz="2400" dirty="0" smtClean="0">
                <a:solidFill>
                  <a:srgbClr val="0070C0"/>
                </a:solidFill>
              </a:rPr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Liu,Ting,Zhou</a:t>
            </a:r>
            <a:r>
              <a:rPr lang="en-US" sz="2400" dirty="0" smtClean="0">
                <a:solidFill>
                  <a:srgbClr val="0070C0"/>
                </a:solidFill>
              </a:rPr>
              <a:t>; 2008]</a:t>
            </a:r>
            <a:endParaRPr lang="en-US" sz="2400" dirty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ULARA </a:t>
            </a:r>
            <a:r>
              <a:rPr lang="en-US" sz="2400" dirty="0" smtClean="0">
                <a:solidFill>
                  <a:srgbClr val="0070C0"/>
                </a:solidFill>
              </a:rPr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Klementiev</a:t>
            </a:r>
            <a:r>
              <a:rPr lang="en-US" sz="2400" dirty="0" smtClean="0">
                <a:solidFill>
                  <a:srgbClr val="0070C0"/>
                </a:solidFill>
              </a:rPr>
              <a:t>, Roth, Small; 2007]</a:t>
            </a:r>
          </a:p>
          <a:p>
            <a:pPr lvl="2"/>
            <a:r>
              <a:rPr lang="en-US" sz="2800" dirty="0"/>
              <a:t>weighted voting </a:t>
            </a:r>
            <a:endParaRPr lang="en-US" sz="2800" dirty="0" smtClean="0"/>
          </a:p>
          <a:p>
            <a:pPr marL="471487" lvl="1" indent="0">
              <a:buNone/>
            </a:pPr>
            <a:endParaRPr lang="en-US" sz="2400" dirty="0"/>
          </a:p>
          <a:p>
            <a:pPr marL="514350" indent="-514350">
              <a:spcBef>
                <a:spcPts val="2568"/>
              </a:spcBef>
              <a:buFont typeface="+mj-lt"/>
              <a:buAutoNum type="arabicParenR"/>
            </a:pPr>
            <a:r>
              <a:rPr lang="en-US" dirty="0" smtClean="0"/>
              <a:t>Parallel? Sequential?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flipH="1">
            <a:off x="353392" y="1270000"/>
            <a:ext cx="629478" cy="690287"/>
          </a:xfrm>
          <a:prstGeom prst="leftArrow">
            <a:avLst/>
          </a:prstGeom>
          <a:noFill/>
          <a:ln w="28575" cmpd="sng">
            <a:solidFill>
              <a:srgbClr val="2519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5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715"/>
            <a:ext cx="8336501" cy="725357"/>
          </a:xfrm>
        </p:spPr>
        <p:txBody>
          <a:bodyPr/>
          <a:lstStyle/>
          <a:p>
            <a:r>
              <a:rPr lang="en-US"/>
              <a:t>agreement rates –to–&gt; error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4627" y="1119097"/>
            <a:ext cx="8349074" cy="530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				</a:t>
            </a:r>
            <a:r>
              <a:rPr lang="en-US" sz="2400" dirty="0" smtClean="0">
                <a:solidFill>
                  <a:srgbClr val="0070C0"/>
                </a:solidFill>
              </a:rPr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Platanios</a:t>
            </a:r>
            <a:r>
              <a:rPr lang="en-US" sz="2400" dirty="0" smtClean="0">
                <a:solidFill>
                  <a:srgbClr val="0070C0"/>
                </a:solidFill>
              </a:rPr>
              <a:t>, Blum, Mitchell; 2014]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95" y="1656522"/>
            <a:ext cx="6824868" cy="56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65" y="2157624"/>
            <a:ext cx="4445590" cy="52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392" y="3053159"/>
            <a:ext cx="2390710" cy="365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389" y="3837478"/>
            <a:ext cx="6242658" cy="2695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2" y="2545327"/>
            <a:ext cx="20567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p</a:t>
            </a:r>
            <a:r>
              <a:rPr lang="en-US" sz="2400" dirty="0" smtClean="0">
                <a:solidFill>
                  <a:schemeClr val="accent6"/>
                </a:solidFill>
              </a:rPr>
              <a:t>airwise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</a:t>
            </a:r>
            <a:r>
              <a:rPr lang="en-US" sz="2400" b="1" dirty="0" smtClean="0">
                <a:solidFill>
                  <a:schemeClr val="accent6"/>
                </a:solidFill>
              </a:rPr>
              <a:t>greement </a:t>
            </a:r>
          </a:p>
          <a:p>
            <a:pPr algn="ctr"/>
            <a:r>
              <a:rPr lang="en-US" sz="2400" dirty="0">
                <a:solidFill>
                  <a:schemeClr val="accent6"/>
                </a:solidFill>
              </a:rPr>
              <a:t>r</a:t>
            </a:r>
            <a:r>
              <a:rPr lang="en-US" sz="2400" dirty="0" smtClean="0">
                <a:solidFill>
                  <a:schemeClr val="accent6"/>
                </a:solidFill>
              </a:rPr>
              <a:t>ates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(computed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from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outputs)</a:t>
            </a:r>
            <a:endParaRPr lang="en-US" sz="2400" dirty="0">
              <a:solidFill>
                <a:srgbClr val="3366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25853" y="2220292"/>
            <a:ext cx="315029" cy="38770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4272" y="3277578"/>
            <a:ext cx="1943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e</a:t>
            </a:r>
            <a:r>
              <a:rPr lang="en-US" sz="2400" b="1" dirty="0" smtClean="0">
                <a:solidFill>
                  <a:schemeClr val="accent6"/>
                </a:solidFill>
              </a:rPr>
              <a:t>rror</a:t>
            </a:r>
            <a:r>
              <a:rPr lang="en-US" sz="2400" dirty="0" smtClean="0">
                <a:solidFill>
                  <a:schemeClr val="accent6"/>
                </a:solidFill>
              </a:rPr>
              <a:t> rates 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(unknown)</a:t>
            </a:r>
            <a:endParaRPr lang="en-US" sz="2400" dirty="0">
              <a:solidFill>
                <a:srgbClr val="3366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99542" y="2683565"/>
            <a:ext cx="2887414" cy="65616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20105" y="2683565"/>
            <a:ext cx="1566851" cy="65616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36105" y="2683565"/>
            <a:ext cx="550851" cy="65616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50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MU_Heinz_them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CMU_Heinz_theme" id="{54E9E064-0651-0744-AE8E-C80B2DE24C1A}" vid="{F9CB95A9-594E-F642-A6D6-D95509845C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15030</TotalTime>
  <Words>574</Words>
  <Application>Microsoft Macintosh PowerPoint</Application>
  <PresentationFormat>On-screen Show (4:3)</PresentationFormat>
  <Paragraphs>166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CMU_Heinz_theme</vt:lpstr>
      <vt:lpstr>Sequential Ensemble Learning for Outlier Detection:  A Bias-Variance Perspective</vt:lpstr>
      <vt:lpstr>Outlier Detection</vt:lpstr>
      <vt:lpstr>Ensemble Learning </vt:lpstr>
      <vt:lpstr>Ensemble Learning </vt:lpstr>
      <vt:lpstr>Ensemble Learning </vt:lpstr>
      <vt:lpstr>Ensemble Learning </vt:lpstr>
      <vt:lpstr>Outlier Ensembles</vt:lpstr>
      <vt:lpstr>Outlier Ensembles</vt:lpstr>
      <vt:lpstr>agreement rates –to–&gt; error rates</vt:lpstr>
      <vt:lpstr>Outlier Ensembles</vt:lpstr>
      <vt:lpstr>Bias-Variance decomposition of Error</vt:lpstr>
      <vt:lpstr>How to Reduce Bias?</vt:lpstr>
      <vt:lpstr>How to Reduce Bias?</vt:lpstr>
      <vt:lpstr>CARE: Main steps</vt:lpstr>
      <vt:lpstr>CARE: Main steps</vt:lpstr>
      <vt:lpstr>Bias-Variance reduction (simul.)</vt:lpstr>
      <vt:lpstr>Experimented datasets</vt:lpstr>
      <vt:lpstr>CARE vs. baselines</vt:lpstr>
      <vt:lpstr>Existing Outlier Ensembles</vt:lpstr>
      <vt:lpstr>CARE vs. other ensembles</vt:lpstr>
      <vt:lpstr>Thanks: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Uncertainty</dc:title>
  <dc:creator>ajacquil</dc:creator>
  <cp:lastModifiedBy>Leman Akoglu</cp:lastModifiedBy>
  <cp:revision>1133</cp:revision>
  <cp:lastPrinted>2016-10-07T21:59:41Z</cp:lastPrinted>
  <dcterms:created xsi:type="dcterms:W3CDTF">2016-09-10T18:11:44Z</dcterms:created>
  <dcterms:modified xsi:type="dcterms:W3CDTF">2016-12-04T17:10:55Z</dcterms:modified>
</cp:coreProperties>
</file>